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96" r:id="rId3"/>
    <p:sldId id="298" r:id="rId4"/>
    <p:sldId id="291" r:id="rId5"/>
    <p:sldId id="293" r:id="rId6"/>
    <p:sldId id="294" r:id="rId7"/>
    <p:sldId id="263" r:id="rId8"/>
    <p:sldId id="337" r:id="rId9"/>
    <p:sldId id="301" r:id="rId10"/>
    <p:sldId id="333" r:id="rId11"/>
    <p:sldId id="277" r:id="rId12"/>
    <p:sldId id="278" r:id="rId13"/>
    <p:sldId id="334" r:id="rId14"/>
    <p:sldId id="335" r:id="rId15"/>
    <p:sldId id="336" r:id="rId16"/>
    <p:sldId id="303" r:id="rId17"/>
    <p:sldId id="312" r:id="rId18"/>
    <p:sldId id="339" r:id="rId19"/>
    <p:sldId id="338" r:id="rId20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0850" indent="63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01700" indent="12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54138" indent="174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04988" indent="2381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CC"/>
    <a:srgbClr val="0000CC"/>
    <a:srgbClr val="F20E90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99" autoAdjust="0"/>
    <p:restoredTop sz="94709" autoAdjust="0"/>
  </p:normalViewPr>
  <p:slideViewPr>
    <p:cSldViewPr>
      <p:cViewPr>
        <p:scale>
          <a:sx n="74" d="100"/>
          <a:sy n="74" d="100"/>
        </p:scale>
        <p:origin x="-989" y="-5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89EDB1E-51D8-4998-8853-8E0455D83C20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775E25E-9CB5-4E52-AE82-DB12513FB4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08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017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5413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0498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57530" algn="l" defTabSz="9030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09035" algn="l" defTabSz="9030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0541" algn="l" defTabSz="9030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2047" algn="l" defTabSz="9030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9CF3E4D-5CB7-450E-A500-F6AAF9FE7ADD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30188" y="228600"/>
            <a:ext cx="8693150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09550" y="5354638"/>
            <a:ext cx="8724900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7" y="1600204"/>
            <a:ext cx="7772401" cy="1780107"/>
          </a:xfrm>
        </p:spPr>
        <p:txBody>
          <a:bodyPr anchor="b">
            <a:normAutofit/>
          </a:bodyPr>
          <a:lstStyle>
            <a:lvl1pPr>
              <a:defRPr sz="43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556009"/>
            <a:ext cx="6400800" cy="147320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6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2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EACA4-2BC3-4945-9BD9-1DC6792D572D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6F95-B9EE-4D95-9C15-7FE52545B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87F9B-A06F-426D-B300-5AE8DADD19AF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7EFFE-4809-43A9-84AF-118D9A9D35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30188" y="228600"/>
            <a:ext cx="8693150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09550" y="714375"/>
            <a:ext cx="8724900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6" y="1447804"/>
            <a:ext cx="2057398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8" y="1447806"/>
            <a:ext cx="6019799" cy="448733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04602-611C-40D8-B156-11FE2A10BBE4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30ACC-908D-4E7B-9A20-12B13D06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F25BE-6823-4036-B823-94E4AF0EB197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C805E-5F84-4BFE-BC87-238A21E10D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30188" y="228600"/>
            <a:ext cx="8693150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5200" y="4203700"/>
            <a:ext cx="2878138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>
              <a:defRPr/>
            </a:pPr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>
              <a:defRPr/>
            </a:pPr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7338" y="4087813"/>
            <a:ext cx="5470525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>
              <a:defRPr/>
            </a:pPr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>
              <a:defRPr/>
            </a:pPr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09550" y="4059238"/>
            <a:ext cx="8724900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5" y="2463561"/>
            <a:ext cx="7772401" cy="1524000"/>
          </a:xfrm>
        </p:spPr>
        <p:txBody>
          <a:bodyPr anchor="t">
            <a:normAutofit/>
          </a:bodyPr>
          <a:lstStyle>
            <a:lvl1pPr algn="ctr">
              <a:defRPr sz="4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73" y="1437453"/>
            <a:ext cx="6417736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30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6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7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90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2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E0C6-DB67-4700-A3B3-5FB1E9DD533E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E778D-5A22-4D1B-9A2D-B3F9A1ED3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6" y="2679198"/>
            <a:ext cx="3822192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8"/>
            <a:ext cx="3822192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E8C5C-EA95-4E60-BEF9-49F858DF7826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68A5A-BF6C-4359-B95C-892B1F3D5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7"/>
            <a:ext cx="3822192" cy="63976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41" y="3429007"/>
            <a:ext cx="3820054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199" y="2678117"/>
            <a:ext cx="3822192" cy="639763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7"/>
            <a:ext cx="3822192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C8248-9BE4-4783-80DD-A368FDB278FA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D0522-CB04-4B89-8BFC-B6E194FB59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5ABD6-7931-47B7-9956-AF2345C48579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13FE8-077B-42D8-B5E3-1831D8C6F3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30188" y="228600"/>
            <a:ext cx="8693150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09550" y="714375"/>
            <a:ext cx="8724900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E9A07-6DF4-4FFE-88BF-29D7E70BD2AC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67C84-06DE-49E0-A9FA-AEC0EFA14C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30188" y="228600"/>
            <a:ext cx="8693150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09550" y="714375"/>
            <a:ext cx="8724900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4" y="3581408"/>
            <a:ext cx="3352800" cy="1905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593"/>
              </a:spcAft>
              <a:buNone/>
              <a:defRPr sz="1800">
                <a:solidFill>
                  <a:schemeClr val="tx2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4" y="2286005"/>
            <a:ext cx="3352800" cy="125272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8" y="1828807"/>
            <a:ext cx="3904076" cy="3809999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7E89F-C032-4213-ACF8-01B3BAE23D60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14EC-129D-4CC3-96B8-902556AFB1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30188" y="228600"/>
            <a:ext cx="8693150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09550" y="5354638"/>
            <a:ext cx="8724900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63" y="338671"/>
            <a:ext cx="3812645" cy="242993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41" y="2785542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5" y="1371606"/>
            <a:ext cx="3566161" cy="292607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1506" indent="0">
              <a:buNone/>
              <a:defRPr sz="2800"/>
            </a:lvl2pPr>
            <a:lvl3pPr marL="903011" indent="0">
              <a:buNone/>
              <a:defRPr sz="2400"/>
            </a:lvl3pPr>
            <a:lvl4pPr marL="1354517" indent="0">
              <a:buNone/>
              <a:defRPr sz="2000"/>
            </a:lvl4pPr>
            <a:lvl5pPr marL="1806024" indent="0">
              <a:buNone/>
              <a:defRPr sz="2000"/>
            </a:lvl5pPr>
            <a:lvl6pPr marL="2257530" indent="0">
              <a:buNone/>
              <a:defRPr sz="2000"/>
            </a:lvl6pPr>
            <a:lvl7pPr marL="2709035" indent="0">
              <a:buNone/>
              <a:defRPr sz="2000"/>
            </a:lvl7pPr>
            <a:lvl8pPr marL="3160541" indent="0">
              <a:buNone/>
              <a:defRPr sz="2000"/>
            </a:lvl8pPr>
            <a:lvl9pPr marL="3612047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7EF05-0DED-4EB7-87A3-52A551D042A9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3464A-83B7-444F-A00F-C97DED7057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30188" y="228600"/>
            <a:ext cx="8693150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09550" y="1679575"/>
            <a:ext cx="8724900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68E1A91F-00B2-4229-B1AA-C1980D4C19C7}" type="datetimeFigureOut">
              <a:rPr lang="ru-RU"/>
              <a:pPr>
                <a:defRPr/>
              </a:pPr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2BC3560-C21C-49AE-BC9F-363F6649FA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01" tIns="45150" rIns="90301" bIns="45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11" r:id="rId2"/>
    <p:sldLayoutId id="2147484317" r:id="rId3"/>
    <p:sldLayoutId id="2147484312" r:id="rId4"/>
    <p:sldLayoutId id="2147484313" r:id="rId5"/>
    <p:sldLayoutId id="2147484314" r:id="rId6"/>
    <p:sldLayoutId id="2147484318" r:id="rId7"/>
    <p:sldLayoutId id="2147484319" r:id="rId8"/>
    <p:sldLayoutId id="2147484320" r:id="rId9"/>
    <p:sldLayoutId id="2147484315" r:id="rId10"/>
    <p:sldLayoutId id="21474843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68325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44550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8713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43038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60873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76927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392981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09035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506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01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51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6024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53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9035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54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204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9628" y="2128838"/>
            <a:ext cx="8247020" cy="2307173"/>
          </a:xfrm>
          <a:prstGeom prst="rect">
            <a:avLst/>
          </a:prstGeom>
          <a:noFill/>
        </p:spPr>
        <p:txBody>
          <a:bodyPr lIns="90301" tIns="45150" rIns="90301" bIns="4515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49" dirty="0">
                <a:ln w="11430"/>
                <a:solidFill>
                  <a:srgbClr val="0066CC"/>
                </a:solidFill>
                <a:latin typeface="Monotype Corsiva" pitchFamily="66" charset="0"/>
              </a:rPr>
              <a:t>ФГОС   ДО: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49" dirty="0">
                <a:ln w="11430"/>
                <a:solidFill>
                  <a:srgbClr val="0066CC"/>
                </a:solidFill>
                <a:latin typeface="Monotype Corsiva" pitchFamily="66" charset="0"/>
              </a:rPr>
              <a:t> « Требования </a:t>
            </a:r>
            <a:r>
              <a:rPr lang="ru-RU" sz="3600" b="1" dirty="0">
                <a:solidFill>
                  <a:srgbClr val="0070C0"/>
                </a:solidFill>
                <a:latin typeface="Monotype Corsiva" pitchFamily="66" charset="0"/>
              </a:rPr>
              <a:t>к результатам освоения основной образовательной программы дошкольного образования</a:t>
            </a:r>
            <a:r>
              <a:rPr lang="ru-RU" sz="3600" b="1" spc="49" dirty="0">
                <a:ln w="11430"/>
                <a:solidFill>
                  <a:srgbClr val="0066CC"/>
                </a:solidFill>
                <a:latin typeface="Monotype Corsiva" pitchFamily="66" charset="0"/>
              </a:rPr>
              <a:t>»</a:t>
            </a:r>
          </a:p>
        </p:txBody>
      </p:sp>
      <p:sp>
        <p:nvSpPr>
          <p:cNvPr id="8195" name="Прямоугольник 4"/>
          <p:cNvSpPr>
            <a:spLocks noChangeArrowheads="1"/>
          </p:cNvSpPr>
          <p:nvPr/>
        </p:nvSpPr>
        <p:spPr bwMode="auto">
          <a:xfrm>
            <a:off x="376238" y="366713"/>
            <a:ext cx="8767762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01" tIns="45150" rIns="90301" bIns="45150">
            <a:spAutoFit/>
          </a:bodyPr>
          <a:lstStyle/>
          <a:p>
            <a:pPr algn="ctr"/>
            <a:r>
              <a:rPr lang="ru-RU" sz="2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«В ногу со временем:  изучаем проект ФГОС ДО!»</a:t>
            </a:r>
            <a:endParaRPr lang="ru-RU" sz="20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Прямоугольник 1"/>
          <p:cNvSpPr>
            <a:spLocks noChangeArrowheads="1"/>
          </p:cNvSpPr>
          <p:nvPr/>
        </p:nvSpPr>
        <p:spPr bwMode="auto">
          <a:xfrm>
            <a:off x="4052888" y="6192838"/>
            <a:ext cx="1412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301" tIns="45150" rIns="90301" bIns="45150">
            <a:spAutoFit/>
          </a:bodyPr>
          <a:lstStyle/>
          <a:p>
            <a:pPr algn="ctr"/>
            <a:r>
              <a:rPr lang="ru-RU" sz="1600" b="1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август 2013 г.</a:t>
            </a:r>
          </a:p>
        </p:txBody>
      </p:sp>
      <p:pic>
        <p:nvPicPr>
          <p:cNvPr id="8197" name="Picture 6" descr="C:\Users\Сергей\Desktop\standa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188" y="4395788"/>
            <a:ext cx="2006600" cy="2139950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8198" name="Picture 7" descr="F:\стандарт\2011-07-15_07505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213" y="890588"/>
            <a:ext cx="30670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661" y="303900"/>
            <a:ext cx="8244894" cy="522069"/>
          </a:xfrm>
          <a:prstGeom prst="rect">
            <a:avLst/>
          </a:prstGeom>
          <a:noFill/>
        </p:spPr>
        <p:txBody>
          <a:bodyPr wrap="none" lIns="90301" tIns="45150" rIns="90301" bIns="4515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Как определяются требования к результату?</a:t>
            </a:r>
          </a:p>
        </p:txBody>
      </p:sp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246063" y="3702050"/>
            <a:ext cx="8640762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01" tIns="45150" rIns="90301" bIns="45150">
            <a:spAutoFit/>
          </a:bodyPr>
          <a:lstStyle/>
          <a:p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образовательный результат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, а именно формирование у ребенка жизненно важных  базовых ценностей культуры  мира.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Особое внимание  должно уделяться развитию мотивационной сферы  (это потребность в любознательности, познании мира , рост вопросов зачем?, почему?,  желанием и потребностью в творчестве, потребность и мотивация  достижений, гордость за свои достижения и т.п.)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46063" y="1141413"/>
            <a:ext cx="86407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Любой стандарт   предполагает какой- то результат,  то есть если  вводится стандарт, то предполагается, что этот стандарт что- то изменит в системе воспитания и мы получим тот или иной планируемый результат. 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69875" y="2747963"/>
            <a:ext cx="84312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Так вот таким результатом, подчеркивают разработчики,  должна  стать  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социализация детей.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57" y="188648"/>
            <a:ext cx="8918027" cy="1014512"/>
          </a:xfrm>
          <a:prstGeom prst="rect">
            <a:avLst/>
          </a:prstGeom>
          <a:noFill/>
          <a:ln>
            <a:noFill/>
          </a:ln>
        </p:spPr>
        <p:txBody>
          <a:bodyPr wrap="none" lIns="90301" tIns="45150" rIns="90301" bIns="4515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en-US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ООП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3200" y="2047875"/>
            <a:ext cx="8678863" cy="10953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 и самостоятельность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 – игре, общении, конструировании и др. Способен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себе род занятий, участников совместной деятельности, обнаруживает способность к воплощению разнообразных замыслов;</a:t>
            </a:r>
          </a:p>
        </p:txBody>
      </p:sp>
      <p:sp>
        <p:nvSpPr>
          <p:cNvPr id="18436" name="Прямоугольник 2"/>
          <p:cNvSpPr>
            <a:spLocks noChangeArrowheads="1"/>
          </p:cNvSpPr>
          <p:nvPr/>
        </p:nvSpPr>
        <p:spPr bwMode="auto">
          <a:xfrm>
            <a:off x="285750" y="1143000"/>
            <a:ext cx="8459788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01" tIns="45150" rIns="90301" bIns="45150">
            <a:spAutoFit/>
          </a:bodyPr>
          <a:lstStyle/>
          <a:p>
            <a:pPr algn="just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 ориентиры ДО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социальные и психологические характеристики </a:t>
            </a:r>
            <a:r>
              <a:rPr lang="ru-RU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возможных достижений ребёнка 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этапе завершения уровня ДО.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313" y="3143250"/>
            <a:ext cx="8688387" cy="1714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Активно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взаимодействует со сверстниками и взрослыми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3200" y="5013325"/>
            <a:ext cx="8748713" cy="1524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обладает развитым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воображением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фантазии, творчеству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интенсивно развивается и проявляется в игре. Ребёнок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Умеет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различать условную и реальную ситуации, в том числе игровую и учебную;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0864" y="608615"/>
            <a:ext cx="8883533" cy="1439260"/>
          </a:xfrm>
          <a:prstGeom prst="roundRect">
            <a:avLst/>
          </a:prstGeom>
          <a:ln w="28575">
            <a:solidFill>
              <a:srgbClr val="0066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«Из ФГТ: 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 Программе отражается приоритетная деятельность образовательного учреждения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обеспечению равных стартовых возможностей 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обучения детей в образовательных учреждениях, реализующих основную образовательную программу начального общего образования» </a:t>
            </a:r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18436" grpId="0"/>
      <p:bldP spid="8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4463" y="4000500"/>
            <a:ext cx="8748712" cy="26003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наблюдать, экспериментировать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Обладает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начальными знаниями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принятию собственных решений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опираясь на свои знания и умения в различных сферах действительности.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313" y="3143250"/>
            <a:ext cx="8678862" cy="6667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способен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волевым усилиям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разных видах деятельности, преодолевать сиюминутные побуждения, доводить до конца начатое дело;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463" y="2060575"/>
            <a:ext cx="8680450" cy="844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 ребёнка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развита крупная и мелкая мот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913" y="1052513"/>
            <a:ext cx="8678862" cy="7921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313" y="928688"/>
            <a:ext cx="8786812" cy="12144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2357438"/>
            <a:ext cx="9144000" cy="200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виде педагогической диагностики (мониторинга), 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воспитанников.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Программы не сопровождается проведением промежуточных аттестаций и итоговой аттестации воспитанников.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(Закон «Об Образовании в РФ» ст. 64)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4786313"/>
            <a:ext cx="9144000" cy="1714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выступают основаниями преемственности дошкольного и начального общего образования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соблюдении требований к условиям реализации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настоящие целевые ориентиры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260659"/>
            <a:ext cx="6048675" cy="645180"/>
          </a:xfrm>
          <a:prstGeom prst="rect">
            <a:avLst/>
          </a:prstGeom>
          <a:noFill/>
        </p:spPr>
        <p:txBody>
          <a:bodyPr lIns="90301" tIns="45150" rIns="90301" bIns="4515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Целевые ориентиры ДО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7188" y="642938"/>
            <a:ext cx="8572500" cy="5715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ориентирами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учредителей Организаций для построения образовательной политики с учётом целей дошкольного образования, общих для всего образовательного пространства РФ;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педагогов и администрации Организаций 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для решения задач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анализа своей профессиональной деятельности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взаимодействия с семьями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авторов образовательных программ дошкольного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исследователей при формировании исследовательских программ для изучения характеристик образования детей в возрасте от 2 месяцев до 8 лет;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родителей (законных представителей) детей от 2 месяцев до 8 лет для их информированности относительно целей дошкольного образования, общих для всего образовательного пространства РФ;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широкой общественности.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4313" y="404813"/>
            <a:ext cx="8715375" cy="61674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могут служить непосредственным основанием при решении управленческих задач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включая: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аттестацию педагогических кадров;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качества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как итогового, так и промежуточного уровня развития воспитанников, в том числе в рамках мониторинга (в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распределение стимулирующего фонда оплаты труда работников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661" y="303900"/>
            <a:ext cx="8244894" cy="522069"/>
          </a:xfrm>
          <a:prstGeom prst="rect">
            <a:avLst/>
          </a:prstGeom>
          <a:noFill/>
        </p:spPr>
        <p:txBody>
          <a:bodyPr wrap="none" lIns="90301" tIns="45150" rIns="90301" bIns="4515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Как определяются требования к результату?</a:t>
            </a:r>
          </a:p>
        </p:txBody>
      </p:sp>
      <p:sp>
        <p:nvSpPr>
          <p:cNvPr id="23555" name="Прямоугольник 2"/>
          <p:cNvSpPr>
            <a:spLocks noChangeArrowheads="1"/>
          </p:cNvSpPr>
          <p:nvPr/>
        </p:nvSpPr>
        <p:spPr bwMode="auto">
          <a:xfrm>
            <a:off x="323850" y="825500"/>
            <a:ext cx="840105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01" tIns="45150" rIns="90301" bIns="45150">
            <a:spAutoFit/>
          </a:bodyPr>
          <a:lstStyle/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В стандарте поднят вопрос который волнует всех – родителей, педагогов,  психологов  попытка внедрить в систему ДО систему оценки и квалификации  того или иного уровня развития ребенка в %, литрах, метрах и т.п. </a:t>
            </a:r>
          </a:p>
          <a:p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стандарте четко определено, что развитие ребенка не является объектом измерения и оценки. 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Согласно стандарту, верным будет скорее оценка того вектора развития, которым идет ребенок, а не какого-то конечного результата, которого необходимо добиться. 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Здесь в отличие от других стандартов,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речь идет только о личностных результатах. 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В этой связи допускается мониторинг динамики развития ребенка, однако он нужен не для оценки самой по себе, а для выявления тех способов, с помощью которых педагог может дать ребенку развиться, открыть какие-то способности, преодолеть проблемы. 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401638" y="188913"/>
            <a:ext cx="840898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01" tIns="45150" rIns="90301" bIns="45150"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психолого-педагогическим условиям реализации основной    образовательной программы дошкольного образования </a:t>
            </a:r>
          </a:p>
        </p:txBody>
      </p:sp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401638" y="1052513"/>
            <a:ext cx="8562975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01" tIns="45150" rIns="90301" bIns="45150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В Организации (группе) </a:t>
            </a:r>
            <a:r>
              <a:rPr lang="ru-RU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 проводиться оценка развития детей, его динамики, в том числе измерение их личностных образовательных результатов. Такая оценка производится педагогом совместно с педагогом-психологом в рамках психолого-педагогической диагностики (или мониторинга).</a:t>
            </a:r>
          </a:p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допускается только с согласия его родителей (законных представителей).</a:t>
            </a:r>
          </a:p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Результаты психолого-педагогической диагностики (мониторинга) могут использоваться исключительно для решения образовательных задач:</a:t>
            </a:r>
          </a:p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● индивидуализации образования (в том числе поддержки ребёнка, построения его образовательной траектории или профессиональной коррекции особенностей его развития);</a:t>
            </a:r>
          </a:p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● оптимизации работы с группой детей.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384175" y="549275"/>
            <a:ext cx="840105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01" tIns="45150" rIns="90301" bIns="45150">
            <a:spAutoFit/>
          </a:bodyPr>
          <a:lstStyle/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По словам заместителя декана факультета психологии МГУ им. М.В. Ломоносова Ольги Карабановой, риски есть, и главный – не опуститься до формальных оценок и буквального понимания этих показателей.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Как она пояснила,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ключевая цель нового стандарта – стать навигатором, ориентиром для педагогов ДОУ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, чтобы они сумели вовремя распознать и скорректировать трудности в развитии детей на ранней стадии, направить их к специалистам (психологам, логопедам и т.д.), грамотно выполнить их рекомендации. </a:t>
            </a:r>
            <a:endParaRPr lang="ru-RU" sz="2400"/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68313" y="4868863"/>
            <a:ext cx="84248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Данные требования уже прописаны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проекте профессионального стандарта педагогов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дошкольного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336550" y="476250"/>
            <a:ext cx="82105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01" tIns="45150" rIns="90301" bIns="45150">
            <a:spAutoFit/>
          </a:bodyPr>
          <a:lstStyle/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По словам Александра Асмолова: «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Наша формула: от диагностики контроля, от диагностики селекции к диагностике развития ребенка и определения совместно со взрослым его зоны ближайшего развития.»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11150" y="2492375"/>
            <a:ext cx="8555038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Каждый ребенок для нас почемучка, и надо, по сути дела, не погасить почемучек, а дать им возможность почувствовать себя уверенными людьми, дать целевые ориентиры для уникальных программ дошкольного образования, которые были и есть в нашей стране.</a:t>
            </a:r>
          </a:p>
        </p:txBody>
      </p:sp>
      <p:pic>
        <p:nvPicPr>
          <p:cNvPr id="27653" name="Picture 5" descr="C:\Users\Сергей\Desktop\image-6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11725" y="4043363"/>
            <a:ext cx="395446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303213" y="2852738"/>
            <a:ext cx="83439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Доминирующей  многие годы была  точка зрения, обосновывающая невозможность 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не только определения требований  к результатам освоения программ 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дошкольного образования, но и разработки государственного образовательного стандарта в сфере дошкольного образования в целом.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981075"/>
            <a:ext cx="35274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5" descr="C:\Users\Сергей\Desktop\MH9002304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260350"/>
            <a:ext cx="27368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09550" y="4075113"/>
            <a:ext cx="8739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рамках разработки проекта ФГОС ДО экспертами в сфере дошкольного образования было проведено исследование, позволившее в ходе фокус-групповых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25450"/>
            <a:ext cx="7056437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9300" y="3213100"/>
            <a:ext cx="6775450" cy="690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от ДО?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75" y="188913"/>
            <a:ext cx="8988425" cy="6335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333375"/>
            <a:ext cx="871378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748713" cy="6264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225" y="2189163"/>
            <a:ext cx="8256588" cy="2522537"/>
          </a:xfrm>
          <a:prstGeom prst="rect">
            <a:avLst/>
          </a:prstGeom>
        </p:spPr>
        <p:txBody>
          <a:bodyPr lIns="90301" tIns="45150" rIns="90301" bIns="4515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Кого слушать? </a:t>
            </a:r>
          </a:p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Разработчики ФГОС ДО пошли своим путем.</a:t>
            </a:r>
          </a:p>
          <a:p>
            <a:pPr algn="ctr">
              <a:defRPr/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Учить для жизни, а не для школы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5" descr="F:\стандарт\2011-07-15_0750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188913"/>
            <a:ext cx="3217863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6113" y="4437063"/>
            <a:ext cx="294163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4650" y="549275"/>
            <a:ext cx="8374063" cy="7110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Разработчики стандарта красной нитью проводят утверждение о том, что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ребенок должен быть готов к школе, а школа должна быть готова к ребенку». </a:t>
            </a:r>
          </a:p>
          <a:p>
            <a:pPr>
              <a:defRPr/>
            </a:pPr>
            <a:endParaRPr lang="ru-RU" sz="2400" dirty="0"/>
          </a:p>
          <a:p>
            <a:pPr>
              <a:defRPr/>
            </a:pPr>
            <a:r>
              <a:rPr lang="ru-RU" sz="2400" dirty="0"/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Они указывают на то, что все родители должны знать о том, что для успешной адаптации к школьной жизни гораздо важнее, чем умение читать и считать, ребенку нужны психологическая стабильность, высокая самооценка, вера в свои силы и социальные способности. </a:t>
            </a: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эти психологические характеристики лежат в основе высокой мотивации детей к обучению в школе. </a:t>
            </a:r>
          </a:p>
          <a:p>
            <a:pPr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Именно поэтому они обозначены в стандарте как целевые ориентиры для всех участников образовательных отношений.</a:t>
            </a:r>
          </a:p>
          <a:p>
            <a:pPr marL="342900" indent="-342900"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03900"/>
            <a:ext cx="8640960" cy="1568509"/>
          </a:xfrm>
          <a:prstGeom prst="rect">
            <a:avLst/>
          </a:prstGeom>
          <a:noFill/>
          <a:ln>
            <a:noFill/>
          </a:ln>
        </p:spPr>
        <p:txBody>
          <a:bodyPr lIns="90301" tIns="45150" rIns="90301" bIns="4515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определяется  понятие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«Требования к результату»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проекте 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320675" y="1871663"/>
            <a:ext cx="8448675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01" tIns="45150" rIns="90301" bIns="45150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Как некие ценностно- целевые  установки и векторы развития.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 Т. е есть некий ориентир развития,  но нет заданного постулата,  т. е требуемого результата развития.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Разработчиками 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постулируются самоценность, индивидуальности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 развития, воплощение возможностей развития ребенка. 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акцент сделан на специфику дошкольного детства: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пластичность , гибкость  развития ребенка, высокий разброс вариантов его развития).</a:t>
            </a: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2346</TotalTime>
  <Words>1443</Words>
  <Application>Microsoft Office PowerPoint</Application>
  <PresentationFormat>Экран (4:3)</PresentationFormat>
  <Paragraphs>95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Candara</vt:lpstr>
      <vt:lpstr>Symbol</vt:lpstr>
      <vt:lpstr>Calibri</vt:lpstr>
      <vt:lpstr>Times New Roman</vt:lpstr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</dc:creator>
  <cp:lastModifiedBy>pc</cp:lastModifiedBy>
  <cp:revision>268</cp:revision>
  <dcterms:modified xsi:type="dcterms:W3CDTF">2025-08-21T07:32:21Z</dcterms:modified>
</cp:coreProperties>
</file>